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Old Standard TT"/>
      <p:regular r:id="rId16"/>
      <p:bold r:id="rId17"/>
      <p: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OldStandardTT-bold.fntdata"/><Relationship Id="rId16" Type="http://schemas.openxmlformats.org/officeDocument/2006/relationships/font" Target="fonts/OldStandardTT-regular.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OldStandardTT-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0357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035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6f90357f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6f90357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c6f90357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90357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c6f90357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c6f90357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c6f90357f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c6f90357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d79ec2d8f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d79ec2d8f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c6f90357f_0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c6f90357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c6f90357f_0_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c6f90357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c6f90357f_0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c6f90357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c6f90357f_0_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c6f90357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4.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10350"/>
            <a:ext cx="81186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Realty </a:t>
            </a:r>
            <a:endParaRPr/>
          </a:p>
        </p:txBody>
      </p:sp>
      <p:sp>
        <p:nvSpPr>
          <p:cNvPr id="60" name="Google Shape;60;p13"/>
          <p:cNvSpPr txBox="1"/>
          <p:nvPr>
            <p:ph idx="1" type="subTitle"/>
          </p:nvPr>
        </p:nvSpPr>
        <p:spPr>
          <a:xfrm>
            <a:off x="512700" y="3563564"/>
            <a:ext cx="8118600" cy="7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Aldabergenova Dana</a:t>
            </a:r>
            <a:endParaRPr/>
          </a:p>
          <a:p>
            <a:pPr indent="0" lvl="0" marL="0" rtl="0" algn="l">
              <a:spcBef>
                <a:spcPts val="0"/>
              </a:spcBef>
              <a:spcAft>
                <a:spcPts val="0"/>
              </a:spcAft>
              <a:buNone/>
            </a:pPr>
            <a:r>
              <a:rPr lang="en"/>
              <a:t>Bolatbek Gaukhar</a:t>
            </a:r>
            <a:endParaRPr/>
          </a:p>
          <a:p>
            <a:pPr indent="0" lvl="0" marL="0" rtl="0" algn="l">
              <a:spcBef>
                <a:spcPts val="0"/>
              </a:spcBef>
              <a:spcAft>
                <a:spcPts val="0"/>
              </a:spcAft>
              <a:buNone/>
            </a:pPr>
            <a:r>
              <a:rPr lang="en"/>
              <a:t>Kadylov Nurber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see it!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512700" y="1546950"/>
            <a:ext cx="8118600" cy="173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300"/>
              <a:t>Our team called onaonaopyat’. A</a:t>
            </a:r>
            <a:r>
              <a:rPr lang="en" sz="3300"/>
              <a:t>nd this semester we did a project called onaonaopyat</a:t>
            </a:r>
            <a:endParaRPr sz="3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490250" y="526350"/>
            <a:ext cx="8038500" cy="148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main idea of our project</a:t>
            </a:r>
            <a:endParaRPr/>
          </a:p>
        </p:txBody>
      </p:sp>
      <p:sp>
        <p:nvSpPr>
          <p:cNvPr id="71" name="Google Shape;71;p15"/>
          <p:cNvSpPr txBox="1"/>
          <p:nvPr/>
        </p:nvSpPr>
        <p:spPr>
          <a:xfrm>
            <a:off x="579575" y="2102450"/>
            <a:ext cx="6823500" cy="144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50">
                <a:solidFill>
                  <a:schemeClr val="dk1"/>
                </a:solidFill>
                <a:latin typeface="Times New Roman"/>
                <a:ea typeface="Times New Roman"/>
                <a:cs typeface="Times New Roman"/>
                <a:sym typeface="Times New Roman"/>
              </a:rPr>
              <a:t>The idea came from the fact that many Kazakh sites with sales and rentals were not very convenient,especially with the situation in the world, it was difficult to choose apartments and houses. </a:t>
            </a:r>
            <a:endParaRPr sz="1700">
              <a:latin typeface="Old Standard TT"/>
              <a:ea typeface="Old Standard TT"/>
              <a:cs typeface="Old Standard TT"/>
              <a:sym typeface="Old Standard T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About project</a:t>
            </a:r>
            <a:endParaRPr/>
          </a:p>
        </p:txBody>
      </p:sp>
      <p:sp>
        <p:nvSpPr>
          <p:cNvPr id="77" name="Google Shape;77;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PHP 7</a:t>
            </a:r>
            <a:endParaRPr/>
          </a:p>
          <a:p>
            <a:pPr indent="-342900" lvl="0" marL="457200" rtl="0" algn="l">
              <a:spcBef>
                <a:spcPts val="1600"/>
              </a:spcBef>
              <a:spcAft>
                <a:spcPts val="0"/>
              </a:spcAft>
              <a:buSzPts val="1800"/>
              <a:buChar char="●"/>
            </a:pPr>
            <a:r>
              <a:rPr lang="en"/>
              <a:t>HTML, CSS, JS</a:t>
            </a:r>
            <a:endParaRPr/>
          </a:p>
          <a:p>
            <a:pPr indent="-342900" lvl="0" marL="457200" rtl="0" algn="l">
              <a:spcBef>
                <a:spcPts val="1600"/>
              </a:spcBef>
              <a:spcAft>
                <a:spcPts val="1600"/>
              </a:spcAft>
              <a:buSzPts val="1800"/>
              <a:buChar char="●"/>
            </a:pPr>
            <a:r>
              <a:rPr lang="en"/>
              <a:t>SQLite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 tables that we used</a:t>
            </a:r>
            <a:endParaRPr/>
          </a:p>
        </p:txBody>
      </p:sp>
      <p:sp>
        <p:nvSpPr>
          <p:cNvPr id="83" name="Google Shape;83;p17"/>
          <p:cNvSpPr txBox="1"/>
          <p:nvPr>
            <p:ph idx="1" type="body"/>
          </p:nvPr>
        </p:nvSpPr>
        <p:spPr>
          <a:xfrm>
            <a:off x="311700" y="1223625"/>
            <a:ext cx="83208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Our database contains 6 tables: </a:t>
            </a:r>
            <a:endParaRPr sz="2000"/>
          </a:p>
          <a:p>
            <a:pPr indent="0" lvl="0" marL="0" rtl="0" algn="l">
              <a:spcBef>
                <a:spcPts val="1600"/>
              </a:spcBef>
              <a:spcAft>
                <a:spcPts val="0"/>
              </a:spcAft>
              <a:buClr>
                <a:schemeClr val="dk1"/>
              </a:buClr>
              <a:buSzPts val="1100"/>
              <a:buFont typeface="Arial"/>
              <a:buNone/>
            </a:pPr>
            <a:r>
              <a:rPr b="1" lang="en" sz="1900">
                <a:latin typeface="Arial"/>
                <a:ea typeface="Arial"/>
                <a:cs typeface="Arial"/>
                <a:sym typeface="Arial"/>
              </a:rPr>
              <a:t>home, history, city, bigdate, type, users</a:t>
            </a:r>
            <a:endParaRPr b="1" sz="1900">
              <a:latin typeface="Arial"/>
              <a:ea typeface="Arial"/>
              <a:cs typeface="Arial"/>
              <a:sym typeface="Arial"/>
            </a:endParaRPr>
          </a:p>
          <a:p>
            <a:pPr indent="0" lvl="0" marL="0" rtl="0" algn="l">
              <a:spcBef>
                <a:spcPts val="400"/>
              </a:spcBef>
              <a:spcAft>
                <a:spcPts val="1600"/>
              </a:spcAft>
              <a:buNone/>
            </a:pPr>
            <a:r>
              <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750100" y="445025"/>
            <a:ext cx="8082300" cy="6132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1900">
                <a:solidFill>
                  <a:srgbClr val="24292E"/>
                </a:solidFill>
                <a:latin typeface="Arial"/>
                <a:ea typeface="Arial"/>
                <a:cs typeface="Arial"/>
                <a:sym typeface="Arial"/>
              </a:rPr>
              <a:t>Interface and functionality</a:t>
            </a:r>
            <a:endParaRPr b="1" sz="1900">
              <a:solidFill>
                <a:srgbClr val="24292E"/>
              </a:solidFill>
              <a:latin typeface="Arial"/>
              <a:ea typeface="Arial"/>
              <a:cs typeface="Arial"/>
              <a:sym typeface="Arial"/>
            </a:endParaRPr>
          </a:p>
          <a:p>
            <a:pPr indent="0" lvl="0" marL="0" rtl="0" algn="l">
              <a:spcBef>
                <a:spcPts val="1200"/>
              </a:spcBef>
              <a:spcAft>
                <a:spcPts val="0"/>
              </a:spcAft>
              <a:buNone/>
            </a:pPr>
            <a:r>
              <a:t/>
            </a:r>
            <a:endParaRPr sz="3200"/>
          </a:p>
        </p:txBody>
      </p:sp>
      <p:sp>
        <p:nvSpPr>
          <p:cNvPr id="89" name="Google Shape;89;p18"/>
          <p:cNvSpPr txBox="1"/>
          <p:nvPr>
            <p:ph idx="1" type="body"/>
          </p:nvPr>
        </p:nvSpPr>
        <p:spPr>
          <a:xfrm>
            <a:off x="311700" y="1171675"/>
            <a:ext cx="4393500" cy="33972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None/>
            </a:pPr>
            <a:r>
              <a:rPr lang="en" sz="1600">
                <a:latin typeface="Arial"/>
                <a:ea typeface="Arial"/>
                <a:cs typeface="Arial"/>
                <a:sym typeface="Arial"/>
              </a:rPr>
              <a:t>To implement the project, we will create a </a:t>
            </a:r>
            <a:r>
              <a:rPr lang="en">
                <a:latin typeface="Courier New"/>
                <a:ea typeface="Courier New"/>
                <a:cs typeface="Courier New"/>
                <a:sym typeface="Courier New"/>
              </a:rPr>
              <a:t>website</a:t>
            </a:r>
            <a:r>
              <a:rPr lang="en" sz="1600">
                <a:latin typeface="Arial"/>
                <a:ea typeface="Arial"/>
                <a:cs typeface="Arial"/>
                <a:sym typeface="Arial"/>
              </a:rPr>
              <a:t> where everyone can find a suitable apartment, or sell their own. A prerequisite for submitting an ad is a good video quality. For the beginning of the project we got in touch with the realtors from Astana, Almaty and Kyzylorda. They provided us with videos of apartments that are in the status of sale, as well as information about the apartments.</a:t>
            </a:r>
            <a:endParaRPr sz="2000"/>
          </a:p>
        </p:txBody>
      </p:sp>
      <p:pic>
        <p:nvPicPr>
          <p:cNvPr descr="Modern, round computer speaker" id="90" name="Google Shape;90;p18"/>
          <p:cNvPicPr preferRelativeResize="0"/>
          <p:nvPr/>
        </p:nvPicPr>
        <p:blipFill rotWithShape="1">
          <a:blip r:embed="rId3">
            <a:alphaModFix/>
          </a:blip>
          <a:srcRect b="15127" l="6179" r="35687" t="10754"/>
          <a:stretch/>
        </p:blipFill>
        <p:spPr>
          <a:xfrm>
            <a:off x="6796425" y="342525"/>
            <a:ext cx="2035799" cy="1946700"/>
          </a:xfrm>
          <a:prstGeom prst="rect">
            <a:avLst/>
          </a:prstGeom>
          <a:noFill/>
          <a:ln>
            <a:noFill/>
          </a:ln>
        </p:spPr>
      </p:pic>
      <p:pic>
        <p:nvPicPr>
          <p:cNvPr id="91" name="Google Shape;91;p18"/>
          <p:cNvPicPr preferRelativeResize="0"/>
          <p:nvPr/>
        </p:nvPicPr>
        <p:blipFill>
          <a:blip r:embed="rId4">
            <a:alphaModFix/>
          </a:blip>
          <a:stretch>
            <a:fillRect/>
          </a:stretch>
        </p:blipFill>
        <p:spPr>
          <a:xfrm>
            <a:off x="4705200" y="142501"/>
            <a:ext cx="4233376" cy="2346750"/>
          </a:xfrm>
          <a:prstGeom prst="rect">
            <a:avLst/>
          </a:prstGeom>
          <a:noFill/>
          <a:ln>
            <a:noFill/>
          </a:ln>
        </p:spPr>
      </p:pic>
      <p:pic>
        <p:nvPicPr>
          <p:cNvPr id="92" name="Google Shape;92;p18"/>
          <p:cNvPicPr preferRelativeResize="0"/>
          <p:nvPr/>
        </p:nvPicPr>
        <p:blipFill>
          <a:blip r:embed="rId5">
            <a:alphaModFix/>
          </a:blip>
          <a:stretch>
            <a:fillRect/>
          </a:stretch>
        </p:blipFill>
        <p:spPr>
          <a:xfrm>
            <a:off x="4754887" y="2753026"/>
            <a:ext cx="4134002" cy="193553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9"/>
          <p:cNvPicPr preferRelativeResize="0"/>
          <p:nvPr/>
        </p:nvPicPr>
        <p:blipFill>
          <a:blip r:embed="rId3">
            <a:alphaModFix/>
          </a:blip>
          <a:stretch>
            <a:fillRect/>
          </a:stretch>
        </p:blipFill>
        <p:spPr>
          <a:xfrm>
            <a:off x="0" y="-91125"/>
            <a:ext cx="9144000" cy="514351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20"/>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1"/>
          <p:cNvPicPr preferRelativeResize="0"/>
          <p:nvPr/>
        </p:nvPicPr>
        <p:blipFill>
          <a:blip r:embed="rId3">
            <a:alphaModFix/>
          </a:blip>
          <a:stretch>
            <a:fillRect/>
          </a:stretch>
        </p:blipFill>
        <p:spPr>
          <a:xfrm>
            <a:off x="668775" y="363825"/>
            <a:ext cx="7526400" cy="4233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